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4" r:id="rId5"/>
    <p:sldId id="272" r:id="rId6"/>
    <p:sldId id="273" r:id="rId7"/>
    <p:sldId id="275" r:id="rId8"/>
    <p:sldId id="276" r:id="rId9"/>
    <p:sldId id="277" r:id="rId10"/>
    <p:sldId id="278" r:id="rId11"/>
    <p:sldId id="279" r:id="rId12"/>
    <p:sldId id="269" r:id="rId13"/>
    <p:sldId id="280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8E38F-C4D3-4CD2-A9B7-31FE6B8003F0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639D8-D047-4092-A688-E35FA2DE4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086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8E38F-C4D3-4CD2-A9B7-31FE6B8003F0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639D8-D047-4092-A688-E35FA2DE4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193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8E38F-C4D3-4CD2-A9B7-31FE6B8003F0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639D8-D047-4092-A688-E35FA2DE4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785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8E38F-C4D3-4CD2-A9B7-31FE6B8003F0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639D8-D047-4092-A688-E35FA2DE4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748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8E38F-C4D3-4CD2-A9B7-31FE6B8003F0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639D8-D047-4092-A688-E35FA2DE4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157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8E38F-C4D3-4CD2-A9B7-31FE6B8003F0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639D8-D047-4092-A688-E35FA2DE4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894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8E38F-C4D3-4CD2-A9B7-31FE6B8003F0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639D8-D047-4092-A688-E35FA2DE4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482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8E38F-C4D3-4CD2-A9B7-31FE6B8003F0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639D8-D047-4092-A688-E35FA2DE4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152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8E38F-C4D3-4CD2-A9B7-31FE6B8003F0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639D8-D047-4092-A688-E35FA2DE4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908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8E38F-C4D3-4CD2-A9B7-31FE6B8003F0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639D8-D047-4092-A688-E35FA2DE4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899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8E38F-C4D3-4CD2-A9B7-31FE6B8003F0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639D8-D047-4092-A688-E35FA2DE4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567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8E38F-C4D3-4CD2-A9B7-31FE6B8003F0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639D8-D047-4092-A688-E35FA2DE4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98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3454923" cy="813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43000" y="1524000"/>
            <a:ext cx="6857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/>
              <a:t>OSVRT NA</a:t>
            </a:r>
            <a:r>
              <a:rPr lang="hr-HR" sz="2000" b="1" dirty="0"/>
              <a:t> NAČIN REGULACIJE NAPONA I REAKTIVNE SNAGE </a:t>
            </a:r>
            <a:r>
              <a:rPr lang="en-US" sz="2000" b="1" dirty="0" err="1"/>
              <a:t>mHE</a:t>
            </a:r>
            <a:r>
              <a:rPr lang="en-US" sz="2000" b="1" dirty="0"/>
              <a:t> JEZER</a:t>
            </a:r>
            <a:r>
              <a:rPr lang="hr-HR" sz="2000" b="1" dirty="0"/>
              <a:t>ŠTICA U REŽIMU POGONA SA OGRANIČENOM  SNAGOM</a:t>
            </a:r>
            <a:endParaRPr lang="en-US" sz="20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81000" y="1219200"/>
            <a:ext cx="8229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34000" y="4572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IV </a:t>
            </a:r>
            <a:r>
              <a:rPr lang="en-US" dirty="0" err="1" smtClean="0"/>
              <a:t>savjetovanje</a:t>
            </a:r>
            <a:r>
              <a:rPr lang="en-US" dirty="0" smtClean="0"/>
              <a:t> CG KO CIGRE</a:t>
            </a:r>
            <a:r>
              <a:rPr lang="sr-Latn-ME" dirty="0" smtClean="0"/>
              <a:t>, </a:t>
            </a:r>
            <a:endParaRPr lang="en-US" dirty="0" smtClean="0"/>
          </a:p>
          <a:p>
            <a:r>
              <a:rPr lang="en-US" dirty="0" err="1" smtClean="0"/>
              <a:t>Igalo</a:t>
            </a:r>
            <a:r>
              <a:rPr lang="sr-Latn-ME" dirty="0" smtClean="0"/>
              <a:t>, </a:t>
            </a:r>
            <a:r>
              <a:rPr lang="en-US" dirty="0" smtClean="0"/>
              <a:t>11-14</a:t>
            </a:r>
            <a:r>
              <a:rPr lang="sr-Latn-ME" dirty="0" smtClean="0"/>
              <a:t>.</a:t>
            </a:r>
            <a:r>
              <a:rPr lang="en-US" dirty="0" smtClean="0"/>
              <a:t>05</a:t>
            </a:r>
            <a:r>
              <a:rPr lang="sr-Latn-ME" dirty="0" smtClean="0"/>
              <a:t>.201</a:t>
            </a:r>
            <a:r>
              <a:rPr lang="en-US" dirty="0" smtClean="0"/>
              <a:t>5</a:t>
            </a:r>
            <a:r>
              <a:rPr lang="sr-Latn-ME" dirty="0" smtClean="0"/>
              <a:t>.godine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743200"/>
            <a:ext cx="5853112" cy="381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5557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3454923" cy="813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381000" y="1219200"/>
            <a:ext cx="8229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334000" y="4572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IV </a:t>
            </a:r>
            <a:r>
              <a:rPr lang="en-US" dirty="0" err="1" smtClean="0"/>
              <a:t>savjetovanje</a:t>
            </a:r>
            <a:r>
              <a:rPr lang="en-US" dirty="0" smtClean="0"/>
              <a:t> CG KO CIGRE</a:t>
            </a:r>
            <a:r>
              <a:rPr lang="sr-Latn-ME" dirty="0" smtClean="0"/>
              <a:t>, </a:t>
            </a:r>
            <a:endParaRPr lang="en-US" dirty="0" smtClean="0"/>
          </a:p>
          <a:p>
            <a:r>
              <a:rPr lang="en-US" dirty="0" err="1" smtClean="0"/>
              <a:t>Igalo</a:t>
            </a:r>
            <a:r>
              <a:rPr lang="sr-Latn-ME" dirty="0" smtClean="0"/>
              <a:t>, </a:t>
            </a:r>
            <a:r>
              <a:rPr lang="en-US" dirty="0" smtClean="0"/>
              <a:t>11-14</a:t>
            </a:r>
            <a:r>
              <a:rPr lang="sr-Latn-ME" dirty="0" smtClean="0"/>
              <a:t>.</a:t>
            </a:r>
            <a:r>
              <a:rPr lang="en-US" dirty="0" smtClean="0"/>
              <a:t>05</a:t>
            </a:r>
            <a:r>
              <a:rPr lang="sr-Latn-ME" dirty="0" smtClean="0"/>
              <a:t>.201</a:t>
            </a:r>
            <a:r>
              <a:rPr lang="en-US" dirty="0" smtClean="0"/>
              <a:t>5</a:t>
            </a:r>
            <a:r>
              <a:rPr lang="sr-Latn-ME" dirty="0" smtClean="0"/>
              <a:t>.godine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0855"/>
            <a:ext cx="8991600" cy="5334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1371600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2000" b="1" dirty="0" smtClean="0"/>
              <a:t>Faktor snage mHE Jezerštica u 12.00 u periodu 22.12.2014-20.01.2014 godine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77461" y="6257211"/>
            <a:ext cx="609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</a:t>
            </a:r>
            <a:r>
              <a:rPr lang="sr-Latn-ME" sz="1400" dirty="0"/>
              <a:t>9</a:t>
            </a:r>
            <a:r>
              <a:rPr lang="en-US" sz="1400" dirty="0" smtClean="0"/>
              <a:t>/1</a:t>
            </a:r>
            <a:r>
              <a:rPr lang="sr-Latn-ME" sz="1400" dirty="0" smtClean="0"/>
              <a:t>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0128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3454923" cy="813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381000" y="1219200"/>
            <a:ext cx="8229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334000" y="4572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IV </a:t>
            </a:r>
            <a:r>
              <a:rPr lang="en-US" dirty="0" err="1" smtClean="0"/>
              <a:t>savjetovanje</a:t>
            </a:r>
            <a:r>
              <a:rPr lang="en-US" dirty="0" smtClean="0"/>
              <a:t> CG KO CIGRE</a:t>
            </a:r>
            <a:r>
              <a:rPr lang="sr-Latn-ME" dirty="0" smtClean="0"/>
              <a:t>, </a:t>
            </a:r>
            <a:endParaRPr lang="en-US" dirty="0" smtClean="0"/>
          </a:p>
          <a:p>
            <a:r>
              <a:rPr lang="en-US" dirty="0" err="1" smtClean="0"/>
              <a:t>Igalo</a:t>
            </a:r>
            <a:r>
              <a:rPr lang="sr-Latn-ME" dirty="0" smtClean="0"/>
              <a:t>, </a:t>
            </a:r>
            <a:r>
              <a:rPr lang="en-US" dirty="0" smtClean="0"/>
              <a:t>11-14</a:t>
            </a:r>
            <a:r>
              <a:rPr lang="sr-Latn-ME" dirty="0" smtClean="0"/>
              <a:t>.</a:t>
            </a:r>
            <a:r>
              <a:rPr lang="en-US" dirty="0" smtClean="0"/>
              <a:t>05</a:t>
            </a:r>
            <a:r>
              <a:rPr lang="sr-Latn-ME" dirty="0" smtClean="0"/>
              <a:t>.201</a:t>
            </a:r>
            <a:r>
              <a:rPr lang="en-US" dirty="0" smtClean="0"/>
              <a:t>5</a:t>
            </a:r>
            <a:r>
              <a:rPr lang="sr-Latn-ME" dirty="0" smtClean="0"/>
              <a:t>.godine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1371600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2000" b="1" dirty="0" smtClean="0"/>
              <a:t>Proizvedena i preuzeta električna energija mHE Jezerštica 2014 godine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268130"/>
              </p:ext>
            </p:extLst>
          </p:nvPr>
        </p:nvGraphicFramePr>
        <p:xfrm>
          <a:off x="1447800" y="1905005"/>
          <a:ext cx="6019800" cy="4571995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834728"/>
                <a:gridCol w="2042749"/>
                <a:gridCol w="1077570"/>
                <a:gridCol w="1064753"/>
              </a:tblGrid>
              <a:tr h="4625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500" dirty="0">
                          <a:effectLst/>
                        </a:rPr>
                        <a:t>MJESECI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 </a:t>
                      </a:r>
                      <a:r>
                        <a:rPr lang="hr-HR" sz="1500" dirty="0">
                          <a:effectLst/>
                        </a:rPr>
                        <a:t>Proizvedena  i preuzeta energija </a:t>
                      </a:r>
                      <a:endParaRPr lang="en-US" sz="15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500" dirty="0">
                          <a:effectLst/>
                        </a:rPr>
                        <a:t>u mHE Jezerštica 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32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kWh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kVArh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-kVArh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91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500" dirty="0">
                          <a:effectLst/>
                        </a:rPr>
                        <a:t>JANUAR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123.600</a:t>
                      </a:r>
                      <a:endParaRPr lang="en-US" sz="15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 </a:t>
                      </a:r>
                      <a:endParaRPr lang="en-US" sz="15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 </a:t>
                      </a:r>
                      <a:endParaRPr lang="en-US" sz="15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91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500" dirty="0">
                          <a:effectLst/>
                        </a:rPr>
                        <a:t>FEBRUAR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500" dirty="0">
                          <a:effectLst/>
                        </a:rPr>
                        <a:t>124.305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47.900</a:t>
                      </a:r>
                      <a:endParaRPr lang="en-US" sz="15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19.800</a:t>
                      </a:r>
                      <a:endParaRPr lang="en-US" sz="15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91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MART</a:t>
                      </a:r>
                      <a:endParaRPr lang="en-US" sz="15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500" dirty="0">
                          <a:effectLst/>
                        </a:rPr>
                        <a:t>143.595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67.200</a:t>
                      </a:r>
                      <a:endParaRPr lang="en-US" sz="15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11.500</a:t>
                      </a:r>
                      <a:endParaRPr lang="en-US" sz="15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91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APRIL</a:t>
                      </a:r>
                      <a:endParaRPr lang="en-US" sz="15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500" dirty="0">
                          <a:effectLst/>
                        </a:rPr>
                        <a:t>167.205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38.100</a:t>
                      </a:r>
                      <a:endParaRPr lang="en-US" sz="15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27.000</a:t>
                      </a:r>
                      <a:endParaRPr lang="en-US" sz="15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91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MAJ</a:t>
                      </a:r>
                      <a:endParaRPr lang="en-US" sz="15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500" dirty="0">
                          <a:effectLst/>
                        </a:rPr>
                        <a:t>193.110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  46.860</a:t>
                      </a:r>
                      <a:endParaRPr lang="en-US" sz="15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   21.900</a:t>
                      </a:r>
                      <a:endParaRPr lang="en-US" sz="15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91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JUN</a:t>
                      </a:r>
                      <a:endParaRPr lang="en-US" sz="15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178.440</a:t>
                      </a:r>
                      <a:endParaRPr lang="en-US" sz="15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500" dirty="0">
                          <a:effectLst/>
                        </a:rPr>
                        <a:t>33.000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30.240</a:t>
                      </a:r>
                      <a:endParaRPr lang="en-US" sz="15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91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JUL</a:t>
                      </a:r>
                      <a:endParaRPr lang="en-US" sz="15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122.220</a:t>
                      </a:r>
                      <a:endParaRPr lang="en-US" sz="15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500" dirty="0">
                          <a:effectLst/>
                        </a:rPr>
                        <a:t>12.520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5.000</a:t>
                      </a:r>
                      <a:endParaRPr lang="en-US" sz="15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91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AVGUST</a:t>
                      </a:r>
                      <a:endParaRPr lang="en-US" sz="15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49.890</a:t>
                      </a:r>
                      <a:endParaRPr lang="en-US" sz="15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500" dirty="0">
                          <a:effectLst/>
                        </a:rPr>
                        <a:t>81.750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2.100</a:t>
                      </a:r>
                      <a:endParaRPr lang="en-US" sz="15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91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SEPTEMBAR</a:t>
                      </a:r>
                      <a:endParaRPr lang="en-US" sz="15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171.810</a:t>
                      </a:r>
                      <a:endParaRPr lang="en-US" sz="15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76.000</a:t>
                      </a:r>
                      <a:endParaRPr lang="en-US" sz="15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500" dirty="0">
                          <a:effectLst/>
                        </a:rPr>
                        <a:t>16.150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91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OKTOBAR</a:t>
                      </a:r>
                      <a:endParaRPr lang="en-US" sz="15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131.475</a:t>
                      </a:r>
                      <a:endParaRPr lang="en-US" sz="15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87.000</a:t>
                      </a:r>
                      <a:endParaRPr lang="en-US" sz="15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500" dirty="0">
                          <a:effectLst/>
                        </a:rPr>
                        <a:t>7.110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67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NOVEMBAR</a:t>
                      </a:r>
                      <a:endParaRPr lang="en-US" sz="15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149.430</a:t>
                      </a:r>
                      <a:endParaRPr lang="en-US" sz="15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79.000</a:t>
                      </a:r>
                      <a:endParaRPr lang="en-US" sz="15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500" dirty="0">
                          <a:effectLst/>
                        </a:rPr>
                        <a:t>7.160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91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DECEMBAR</a:t>
                      </a:r>
                      <a:endParaRPr lang="en-US" sz="15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175.080</a:t>
                      </a:r>
                      <a:endParaRPr lang="en-US" sz="15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89.380</a:t>
                      </a:r>
                      <a:endParaRPr lang="en-US" sz="15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500" dirty="0">
                          <a:effectLst/>
                        </a:rPr>
                        <a:t>35.600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912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500" dirty="0">
                          <a:effectLst/>
                        </a:rPr>
                        <a:t>UKUPNO: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500" dirty="0">
                          <a:effectLst/>
                        </a:rPr>
                        <a:t>1.730.160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500" dirty="0">
                          <a:effectLst/>
                        </a:rPr>
                        <a:t>590.310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500" dirty="0">
                          <a:effectLst/>
                        </a:rPr>
                        <a:t>189.500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924801" y="6257211"/>
            <a:ext cx="7617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</a:t>
            </a:r>
            <a:r>
              <a:rPr lang="sr-Latn-ME" sz="1400" dirty="0" smtClean="0"/>
              <a:t>10</a:t>
            </a:r>
            <a:r>
              <a:rPr lang="en-US" sz="1400" dirty="0" smtClean="0"/>
              <a:t>/1</a:t>
            </a:r>
            <a:r>
              <a:rPr lang="sr-Latn-ME" sz="1400" dirty="0" smtClean="0"/>
              <a:t>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6901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wner\AppData\Local\Microsoft\Windows\Temporary Internet Files\Content.Outlook\DUHS7GJE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8077200" cy="517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3454923" cy="813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381000" y="1219200"/>
            <a:ext cx="8229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447800" y="2314575"/>
            <a:ext cx="152400" cy="106680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5361710" y="3103418"/>
            <a:ext cx="685800" cy="53340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6033655" y="2114550"/>
            <a:ext cx="1181100" cy="40005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334000" y="4572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IV </a:t>
            </a:r>
            <a:r>
              <a:rPr lang="en-US" dirty="0" err="1" smtClean="0"/>
              <a:t>savjetovanje</a:t>
            </a:r>
            <a:r>
              <a:rPr lang="en-US" dirty="0" smtClean="0"/>
              <a:t> CG KO CIGRE</a:t>
            </a:r>
            <a:r>
              <a:rPr lang="sr-Latn-ME" dirty="0" smtClean="0"/>
              <a:t>, </a:t>
            </a:r>
            <a:endParaRPr lang="en-US" dirty="0" smtClean="0"/>
          </a:p>
          <a:p>
            <a:r>
              <a:rPr lang="en-US" dirty="0" err="1" smtClean="0"/>
              <a:t>Igalo</a:t>
            </a:r>
            <a:r>
              <a:rPr lang="sr-Latn-ME" dirty="0" smtClean="0"/>
              <a:t>, </a:t>
            </a:r>
            <a:r>
              <a:rPr lang="en-US" dirty="0" smtClean="0"/>
              <a:t>11-14</a:t>
            </a:r>
            <a:r>
              <a:rPr lang="sr-Latn-ME" dirty="0" smtClean="0"/>
              <a:t>.</a:t>
            </a:r>
            <a:r>
              <a:rPr lang="en-US" dirty="0" smtClean="0"/>
              <a:t>05</a:t>
            </a:r>
            <a:r>
              <a:rPr lang="sr-Latn-ME" dirty="0" smtClean="0"/>
              <a:t>.201</a:t>
            </a:r>
            <a:r>
              <a:rPr lang="en-US" dirty="0" smtClean="0"/>
              <a:t>5</a:t>
            </a:r>
            <a:r>
              <a:rPr lang="sr-Latn-ME" dirty="0" smtClean="0"/>
              <a:t>.godine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1371600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2000" b="1" dirty="0" smtClean="0">
                <a:solidFill>
                  <a:schemeClr val="bg1"/>
                </a:solidFill>
              </a:rPr>
              <a:t>Rješenje problema priključenja mHE Jezerštica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48601" y="6257211"/>
            <a:ext cx="8379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sr-Latn-ME" sz="1400" dirty="0" smtClean="0">
                <a:solidFill>
                  <a:schemeClr val="bg1"/>
                </a:solidFill>
              </a:rPr>
              <a:t>11</a:t>
            </a:r>
            <a:r>
              <a:rPr lang="en-US" sz="1400" dirty="0" smtClean="0">
                <a:solidFill>
                  <a:schemeClr val="bg1"/>
                </a:solidFill>
              </a:rPr>
              <a:t>/1</a:t>
            </a:r>
            <a:r>
              <a:rPr lang="sr-Latn-ME" sz="1400" dirty="0" smtClean="0">
                <a:solidFill>
                  <a:schemeClr val="bg1"/>
                </a:solidFill>
              </a:rPr>
              <a:t>4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98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3454923" cy="813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381000" y="1219200"/>
            <a:ext cx="8229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334000" y="4572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IV </a:t>
            </a:r>
            <a:r>
              <a:rPr lang="en-US" dirty="0" err="1" smtClean="0"/>
              <a:t>savjetovanje</a:t>
            </a:r>
            <a:r>
              <a:rPr lang="en-US" dirty="0" smtClean="0"/>
              <a:t> CG KO CIGRE</a:t>
            </a:r>
            <a:r>
              <a:rPr lang="sr-Latn-ME" dirty="0" smtClean="0"/>
              <a:t>, </a:t>
            </a:r>
            <a:endParaRPr lang="en-US" dirty="0" smtClean="0"/>
          </a:p>
          <a:p>
            <a:r>
              <a:rPr lang="en-US" dirty="0" err="1" smtClean="0"/>
              <a:t>Igalo</a:t>
            </a:r>
            <a:r>
              <a:rPr lang="sr-Latn-ME" dirty="0" smtClean="0"/>
              <a:t>, </a:t>
            </a:r>
            <a:r>
              <a:rPr lang="en-US" dirty="0" smtClean="0"/>
              <a:t>11-14</a:t>
            </a:r>
            <a:r>
              <a:rPr lang="sr-Latn-ME" dirty="0" smtClean="0"/>
              <a:t>.</a:t>
            </a:r>
            <a:r>
              <a:rPr lang="en-US" dirty="0" smtClean="0"/>
              <a:t>05</a:t>
            </a:r>
            <a:r>
              <a:rPr lang="sr-Latn-ME" dirty="0" smtClean="0"/>
              <a:t>.201</a:t>
            </a:r>
            <a:r>
              <a:rPr lang="en-US" dirty="0" smtClean="0"/>
              <a:t>5</a:t>
            </a:r>
            <a:r>
              <a:rPr lang="sr-Latn-ME" dirty="0" smtClean="0"/>
              <a:t>.godine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1336964"/>
            <a:ext cx="83820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2800" b="1" dirty="0" smtClean="0"/>
              <a:t>ZAKLjUČAK</a:t>
            </a:r>
            <a:r>
              <a:rPr lang="en-US" sz="2800" b="1" dirty="0" smtClean="0"/>
              <a:t>:</a:t>
            </a:r>
          </a:p>
          <a:p>
            <a:pPr algn="ctr"/>
            <a:endParaRPr lang="sr-Latn-ME" sz="2400" b="1" i="1" dirty="0" smtClean="0"/>
          </a:p>
          <a:p>
            <a:pPr algn="ctr"/>
            <a:endParaRPr lang="en-US" sz="2400" b="1" i="1" dirty="0"/>
          </a:p>
          <a:p>
            <a:pPr marL="514350" indent="-514350">
              <a:buAutoNum type="arabicPeriod"/>
            </a:pPr>
            <a:r>
              <a:rPr lang="en-US" sz="2400" b="1" i="1" dirty="0" err="1" smtClean="0"/>
              <a:t>mHE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Jezer</a:t>
            </a:r>
            <a:r>
              <a:rPr lang="sr-Latn-ME" sz="2400" b="1" i="1" dirty="0" smtClean="0"/>
              <a:t>štica ne može da radi pod Uslovima 300kVA cos</a:t>
            </a:r>
            <a:r>
              <a:rPr lang="el-GR" sz="2400" b="1" i="1" dirty="0" smtClean="0"/>
              <a:t>ϕ</a:t>
            </a:r>
            <a:r>
              <a:rPr lang="en-US" sz="2400" b="1" i="1" dirty="0" smtClean="0"/>
              <a:t>=1</a:t>
            </a:r>
            <a:r>
              <a:rPr lang="sr-Latn-ME" sz="2400" b="1" i="1" dirty="0" smtClean="0"/>
              <a:t>.</a:t>
            </a:r>
          </a:p>
          <a:p>
            <a:pPr marL="514350" indent="-514350">
              <a:buAutoNum type="arabicPeriod"/>
            </a:pPr>
            <a:endParaRPr lang="sr-Latn-ME" sz="2400" b="1" i="1" dirty="0"/>
          </a:p>
          <a:p>
            <a:pPr marL="514350" indent="-514350">
              <a:buAutoNum type="arabicPeriod"/>
            </a:pPr>
            <a:r>
              <a:rPr lang="en-US" sz="2400" b="1" i="1" dirty="0" err="1" smtClean="0"/>
              <a:t>Definisati</a:t>
            </a:r>
            <a:r>
              <a:rPr lang="en-US" sz="2400" b="1" i="1" dirty="0" smtClean="0"/>
              <a:t> problem </a:t>
            </a:r>
            <a:r>
              <a:rPr lang="en-US" sz="2400" b="1" i="1" dirty="0" err="1" smtClean="0"/>
              <a:t>preuzete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i</a:t>
            </a:r>
            <a:r>
              <a:rPr lang="en-US" sz="2400" b="1" i="1" dirty="0" smtClean="0"/>
              <a:t> predate</a:t>
            </a:r>
            <a:r>
              <a:rPr lang="sr-Latn-ME" sz="2400" b="1" i="1" dirty="0" smtClean="0"/>
              <a:t> reaktivne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elektri</a:t>
            </a:r>
            <a:r>
              <a:rPr lang="sr-Latn-ME" sz="2400" b="1" i="1" dirty="0" smtClean="0"/>
              <a:t>čne energije.</a:t>
            </a:r>
          </a:p>
          <a:p>
            <a:pPr marL="514350" indent="-514350">
              <a:buAutoNum type="arabicPeriod"/>
            </a:pPr>
            <a:endParaRPr lang="sr-Latn-ME" sz="2400" b="1" i="1" dirty="0"/>
          </a:p>
          <a:p>
            <a:pPr marL="514350" indent="-514350">
              <a:buAutoNum type="arabicPeriod"/>
            </a:pPr>
            <a:r>
              <a:rPr lang="sr-Latn-ME" sz="2400" b="1" i="1" dirty="0" smtClean="0"/>
              <a:t>Ograničiti elektranu po izlaznom naponu, a ne snazi.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24801" y="6257211"/>
            <a:ext cx="7617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</a:t>
            </a:r>
            <a:r>
              <a:rPr lang="sr-Latn-ME" sz="1400" dirty="0" smtClean="0"/>
              <a:t>12</a:t>
            </a:r>
            <a:r>
              <a:rPr lang="en-US" sz="1400" dirty="0" smtClean="0"/>
              <a:t>/1</a:t>
            </a:r>
            <a:r>
              <a:rPr lang="sr-Latn-ME" sz="1400" dirty="0" smtClean="0"/>
              <a:t>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7087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3454923" cy="813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381000" y="1219200"/>
            <a:ext cx="8229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38200" y="1752600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ME" sz="7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HVALA NA PAŽNjI!!!</a:t>
            </a:r>
            <a:endParaRPr lang="en-US" sz="72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5334000"/>
            <a:ext cx="3962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1600" dirty="0" smtClean="0"/>
              <a:t>Blagota Novosel</a:t>
            </a:r>
          </a:p>
          <a:p>
            <a:r>
              <a:rPr lang="sr-Latn-ME" sz="1600" dirty="0" smtClean="0"/>
              <a:t>Dragan Peruničić</a:t>
            </a:r>
          </a:p>
          <a:p>
            <a:r>
              <a:rPr lang="sr-Latn-ME" sz="1600" dirty="0" smtClean="0"/>
              <a:t>Ivan Stešević</a:t>
            </a:r>
          </a:p>
          <a:p>
            <a:endParaRPr lang="sr-Latn-ME" sz="1600" dirty="0" smtClean="0"/>
          </a:p>
          <a:p>
            <a:r>
              <a:rPr lang="en-US" sz="1600" b="1" dirty="0"/>
              <a:t>e</a:t>
            </a:r>
            <a:r>
              <a:rPr lang="sr-Latn-ME" sz="1600" b="1" dirty="0" smtClean="0"/>
              <a:t>mail</a:t>
            </a:r>
            <a:r>
              <a:rPr lang="en-US" sz="1600" b="1" dirty="0" smtClean="0"/>
              <a:t>: </a:t>
            </a:r>
            <a:r>
              <a:rPr lang="en-US" sz="1600" dirty="0" smtClean="0"/>
              <a:t>ivan.stesevic@hidroenergija.me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334000" y="4572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IV </a:t>
            </a:r>
            <a:r>
              <a:rPr lang="en-US" dirty="0" err="1" smtClean="0"/>
              <a:t>savjetovanje</a:t>
            </a:r>
            <a:r>
              <a:rPr lang="en-US" dirty="0" smtClean="0"/>
              <a:t> CG KO CIGRE</a:t>
            </a:r>
            <a:r>
              <a:rPr lang="sr-Latn-ME" dirty="0" smtClean="0"/>
              <a:t>, </a:t>
            </a:r>
            <a:endParaRPr lang="en-US" dirty="0" smtClean="0"/>
          </a:p>
          <a:p>
            <a:r>
              <a:rPr lang="en-US" dirty="0" err="1" smtClean="0"/>
              <a:t>Igalo</a:t>
            </a:r>
            <a:r>
              <a:rPr lang="sr-Latn-ME" dirty="0" smtClean="0"/>
              <a:t>, </a:t>
            </a:r>
            <a:r>
              <a:rPr lang="en-US" dirty="0" smtClean="0"/>
              <a:t>11-14</a:t>
            </a:r>
            <a:r>
              <a:rPr lang="sr-Latn-ME" dirty="0" smtClean="0"/>
              <a:t>.</a:t>
            </a:r>
            <a:r>
              <a:rPr lang="en-US" dirty="0" smtClean="0"/>
              <a:t>05</a:t>
            </a:r>
            <a:r>
              <a:rPr lang="sr-Latn-ME" dirty="0" smtClean="0"/>
              <a:t>.201</a:t>
            </a:r>
            <a:r>
              <a:rPr lang="en-US" dirty="0" smtClean="0"/>
              <a:t>5</a:t>
            </a:r>
            <a:r>
              <a:rPr lang="sr-Latn-ME" dirty="0" smtClean="0"/>
              <a:t>.godine</a:t>
            </a:r>
            <a:endParaRPr lang="en-US" dirty="0"/>
          </a:p>
        </p:txBody>
      </p:sp>
      <p:pic>
        <p:nvPicPr>
          <p:cNvPr id="10" name="Picture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2952927"/>
            <a:ext cx="4038600" cy="23810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7924801" y="6257211"/>
            <a:ext cx="7617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</a:t>
            </a:r>
            <a:r>
              <a:rPr lang="sr-Latn-ME" sz="1400" dirty="0" smtClean="0"/>
              <a:t>14</a:t>
            </a:r>
            <a:r>
              <a:rPr lang="en-US" sz="1400" dirty="0" smtClean="0"/>
              <a:t>/1</a:t>
            </a:r>
            <a:r>
              <a:rPr lang="sr-Latn-ME" sz="1400" dirty="0" smtClean="0"/>
              <a:t>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6381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3454923" cy="813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381000" y="1219200"/>
            <a:ext cx="8229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3657600" y="1447800"/>
            <a:ext cx="1828800" cy="83820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88323" y="1682234"/>
            <a:ext cx="1421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b="1" dirty="0" smtClean="0"/>
              <a:t>KONCESIJE</a:t>
            </a:r>
            <a:endParaRPr lang="en-US" b="1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667000" y="2203966"/>
            <a:ext cx="990600" cy="1072634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648200" y="2438400"/>
            <a:ext cx="0" cy="99060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610197" y="2286000"/>
            <a:ext cx="1143000" cy="99060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447800" y="3657600"/>
            <a:ext cx="1828800" cy="83820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636514" y="3804166"/>
            <a:ext cx="1421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b="1" dirty="0" smtClean="0"/>
              <a:t>Sekularska rijeka</a:t>
            </a:r>
            <a:endParaRPr lang="en-US" b="1" dirty="0"/>
          </a:p>
        </p:txBody>
      </p:sp>
      <p:sp>
        <p:nvSpPr>
          <p:cNvPr id="18" name="Oval 17"/>
          <p:cNvSpPr/>
          <p:nvPr/>
        </p:nvSpPr>
        <p:spPr>
          <a:xfrm>
            <a:off x="3810000" y="5715000"/>
            <a:ext cx="1828800" cy="83820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986537" y="3845730"/>
            <a:ext cx="1421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b="1" dirty="0" smtClean="0"/>
              <a:t>Rijeka Bistrica</a:t>
            </a:r>
            <a:endParaRPr lang="en-US" b="1" dirty="0"/>
          </a:p>
        </p:txBody>
      </p:sp>
      <p:sp>
        <p:nvSpPr>
          <p:cNvPr id="20" name="Oval 19"/>
          <p:cNvSpPr/>
          <p:nvPr/>
        </p:nvSpPr>
        <p:spPr>
          <a:xfrm>
            <a:off x="6096000" y="3657600"/>
            <a:ext cx="1828800" cy="83820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274323" y="3791405"/>
            <a:ext cx="1421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b="1" dirty="0" smtClean="0"/>
              <a:t>Kaludarska rijeka</a:t>
            </a:r>
            <a:endParaRPr lang="en-US" b="1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819400" y="4585579"/>
            <a:ext cx="914400" cy="99060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699261" y="4648200"/>
            <a:ext cx="0" cy="99060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5955722" y="4724400"/>
            <a:ext cx="800101" cy="851779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3784861" y="3749795"/>
            <a:ext cx="1828800" cy="83820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021173" y="5949434"/>
            <a:ext cx="1421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b="1" dirty="0" smtClean="0"/>
              <a:t>50 GWh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34000" y="4572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IV </a:t>
            </a:r>
            <a:r>
              <a:rPr lang="en-US" dirty="0" err="1" smtClean="0"/>
              <a:t>savjetovanje</a:t>
            </a:r>
            <a:r>
              <a:rPr lang="en-US" dirty="0" smtClean="0"/>
              <a:t> CG KO CIGRE</a:t>
            </a:r>
            <a:r>
              <a:rPr lang="sr-Latn-ME" dirty="0" smtClean="0"/>
              <a:t>, </a:t>
            </a:r>
            <a:endParaRPr lang="en-US" dirty="0" smtClean="0"/>
          </a:p>
          <a:p>
            <a:r>
              <a:rPr lang="en-US" dirty="0" err="1" smtClean="0"/>
              <a:t>Igalo</a:t>
            </a:r>
            <a:r>
              <a:rPr lang="sr-Latn-ME" dirty="0" smtClean="0"/>
              <a:t>, </a:t>
            </a:r>
            <a:r>
              <a:rPr lang="en-US" dirty="0" smtClean="0"/>
              <a:t>11-14</a:t>
            </a:r>
            <a:r>
              <a:rPr lang="sr-Latn-ME" dirty="0" smtClean="0"/>
              <a:t>.</a:t>
            </a:r>
            <a:r>
              <a:rPr lang="en-US" dirty="0" smtClean="0"/>
              <a:t>05</a:t>
            </a:r>
            <a:r>
              <a:rPr lang="sr-Latn-ME" dirty="0" smtClean="0"/>
              <a:t>.201</a:t>
            </a:r>
            <a:r>
              <a:rPr lang="en-US" dirty="0" smtClean="0"/>
              <a:t>5</a:t>
            </a:r>
            <a:r>
              <a:rPr lang="sr-Latn-ME" dirty="0" smtClean="0"/>
              <a:t>.godine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8001523" y="6318766"/>
            <a:ext cx="609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1/1</a:t>
            </a:r>
            <a:r>
              <a:rPr lang="sr-Latn-ME" sz="1400" dirty="0" smtClean="0"/>
              <a:t>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8468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0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 animBg="1"/>
      <p:bldP spid="19" grpId="0"/>
      <p:bldP spid="20" grpId="0" animBg="1"/>
      <p:bldP spid="21" grpId="0"/>
      <p:bldP spid="30" grpId="0" animBg="1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3454923" cy="813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381000" y="1219200"/>
            <a:ext cx="8229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260860" y="3429000"/>
            <a:ext cx="1015739" cy="99060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447800"/>
            <a:ext cx="7696200" cy="510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3" name="Straight Arrow Connector 12"/>
          <p:cNvCxnSpPr/>
          <p:nvPr/>
        </p:nvCxnSpPr>
        <p:spPr>
          <a:xfrm flipV="1">
            <a:off x="558800" y="5334000"/>
            <a:ext cx="1193800" cy="9906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00" y="1447800"/>
            <a:ext cx="5562600" cy="492918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334000" y="4572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IV </a:t>
            </a:r>
            <a:r>
              <a:rPr lang="en-US" dirty="0" err="1" smtClean="0"/>
              <a:t>savjetovanje</a:t>
            </a:r>
            <a:r>
              <a:rPr lang="en-US" dirty="0" smtClean="0"/>
              <a:t> CG KO CIGRE</a:t>
            </a:r>
            <a:r>
              <a:rPr lang="sr-Latn-ME" dirty="0" smtClean="0"/>
              <a:t>, </a:t>
            </a:r>
            <a:endParaRPr lang="en-US" dirty="0" smtClean="0"/>
          </a:p>
          <a:p>
            <a:r>
              <a:rPr lang="en-US" dirty="0" err="1" smtClean="0"/>
              <a:t>Igalo</a:t>
            </a:r>
            <a:r>
              <a:rPr lang="sr-Latn-ME" dirty="0" smtClean="0"/>
              <a:t>, </a:t>
            </a:r>
            <a:r>
              <a:rPr lang="en-US" dirty="0" smtClean="0"/>
              <a:t>11-14</a:t>
            </a:r>
            <a:r>
              <a:rPr lang="sr-Latn-ME" dirty="0" smtClean="0"/>
              <a:t>.</a:t>
            </a:r>
            <a:r>
              <a:rPr lang="en-US" dirty="0" smtClean="0"/>
              <a:t>05</a:t>
            </a:r>
            <a:r>
              <a:rPr lang="sr-Latn-ME" dirty="0" smtClean="0"/>
              <a:t>.201</a:t>
            </a:r>
            <a:r>
              <a:rPr lang="en-US" dirty="0" smtClean="0"/>
              <a:t>5</a:t>
            </a:r>
            <a:r>
              <a:rPr lang="sr-Latn-ME" dirty="0" smtClean="0"/>
              <a:t>.godine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849123" y="6245423"/>
            <a:ext cx="609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sr-Latn-ME" sz="1400" dirty="0">
                <a:solidFill>
                  <a:schemeClr val="bg1"/>
                </a:solidFill>
              </a:rPr>
              <a:t>2</a:t>
            </a:r>
            <a:r>
              <a:rPr lang="sr-Latn-ME" sz="1400" dirty="0" smtClean="0">
                <a:solidFill>
                  <a:schemeClr val="bg1"/>
                </a:solidFill>
              </a:rPr>
              <a:t>/</a:t>
            </a:r>
            <a:r>
              <a:rPr lang="en-US" sz="1400" dirty="0" smtClean="0">
                <a:solidFill>
                  <a:schemeClr val="bg1"/>
                </a:solidFill>
              </a:rPr>
              <a:t>1</a:t>
            </a:r>
            <a:r>
              <a:rPr lang="sr-Latn-ME" sz="1400" dirty="0" smtClean="0">
                <a:solidFill>
                  <a:schemeClr val="bg1"/>
                </a:solidFill>
              </a:rPr>
              <a:t>4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34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3454923" cy="813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381000" y="1219200"/>
            <a:ext cx="8229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334000" y="4572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IV </a:t>
            </a:r>
            <a:r>
              <a:rPr lang="en-US" dirty="0" err="1" smtClean="0"/>
              <a:t>savjetovanje</a:t>
            </a:r>
            <a:r>
              <a:rPr lang="en-US" dirty="0" smtClean="0"/>
              <a:t> CG KO CIGRE</a:t>
            </a:r>
            <a:r>
              <a:rPr lang="sr-Latn-ME" dirty="0" smtClean="0"/>
              <a:t>, </a:t>
            </a:r>
            <a:endParaRPr lang="en-US" dirty="0" smtClean="0"/>
          </a:p>
          <a:p>
            <a:r>
              <a:rPr lang="en-US" dirty="0" err="1" smtClean="0"/>
              <a:t>Igalo</a:t>
            </a:r>
            <a:r>
              <a:rPr lang="sr-Latn-ME" dirty="0" smtClean="0"/>
              <a:t>, </a:t>
            </a:r>
            <a:r>
              <a:rPr lang="en-US" dirty="0" smtClean="0"/>
              <a:t>11-14</a:t>
            </a:r>
            <a:r>
              <a:rPr lang="sr-Latn-ME" dirty="0" smtClean="0"/>
              <a:t>.</a:t>
            </a:r>
            <a:r>
              <a:rPr lang="en-US" dirty="0" smtClean="0"/>
              <a:t>05</a:t>
            </a:r>
            <a:r>
              <a:rPr lang="sr-Latn-ME" dirty="0" smtClean="0"/>
              <a:t>.201</a:t>
            </a:r>
            <a:r>
              <a:rPr lang="en-US" dirty="0" smtClean="0"/>
              <a:t>5</a:t>
            </a:r>
            <a:r>
              <a:rPr lang="sr-Latn-ME" dirty="0" smtClean="0"/>
              <a:t>.godine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700" y="1238250"/>
            <a:ext cx="4102100" cy="287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/>
          <p:nvPr/>
        </p:nvPicPr>
        <p:blipFill>
          <a:blip r:embed="rId4" cstate="print"/>
          <a:srcRect l="-247" t="-508" r="-247" b="-1015"/>
          <a:stretch>
            <a:fillRect/>
          </a:stretch>
        </p:blipFill>
        <p:spPr bwMode="auto">
          <a:xfrm>
            <a:off x="4572000" y="3905250"/>
            <a:ext cx="40386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343" y="4184650"/>
            <a:ext cx="3659057" cy="2470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1447800"/>
            <a:ext cx="327660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8077461" y="6257211"/>
            <a:ext cx="609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</a:t>
            </a:r>
            <a:r>
              <a:rPr lang="sr-Latn-ME" sz="1400" dirty="0" smtClean="0"/>
              <a:t>3</a:t>
            </a:r>
            <a:r>
              <a:rPr lang="en-US" sz="1400" dirty="0" smtClean="0"/>
              <a:t>/1</a:t>
            </a:r>
            <a:r>
              <a:rPr lang="sr-Latn-ME" sz="1400" dirty="0" smtClean="0"/>
              <a:t>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7873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3454923" cy="813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381000" y="1219200"/>
            <a:ext cx="8229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334000" y="4572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IV </a:t>
            </a:r>
            <a:r>
              <a:rPr lang="en-US" dirty="0" err="1" smtClean="0"/>
              <a:t>savjetovanje</a:t>
            </a:r>
            <a:r>
              <a:rPr lang="en-US" dirty="0" smtClean="0"/>
              <a:t> CG KO CIGRE</a:t>
            </a:r>
            <a:r>
              <a:rPr lang="sr-Latn-ME" dirty="0" smtClean="0"/>
              <a:t>, </a:t>
            </a:r>
            <a:endParaRPr lang="en-US" dirty="0" smtClean="0"/>
          </a:p>
          <a:p>
            <a:r>
              <a:rPr lang="en-US" dirty="0" err="1" smtClean="0"/>
              <a:t>Igalo</a:t>
            </a:r>
            <a:r>
              <a:rPr lang="sr-Latn-ME" dirty="0" smtClean="0"/>
              <a:t>, </a:t>
            </a:r>
            <a:r>
              <a:rPr lang="en-US" dirty="0" smtClean="0"/>
              <a:t>11-14</a:t>
            </a:r>
            <a:r>
              <a:rPr lang="sr-Latn-ME" dirty="0" smtClean="0"/>
              <a:t>.</a:t>
            </a:r>
            <a:r>
              <a:rPr lang="en-US" dirty="0" smtClean="0"/>
              <a:t>05</a:t>
            </a:r>
            <a:r>
              <a:rPr lang="sr-Latn-ME" dirty="0" smtClean="0"/>
              <a:t>.201</a:t>
            </a:r>
            <a:r>
              <a:rPr lang="en-US" dirty="0" smtClean="0"/>
              <a:t>5</a:t>
            </a:r>
            <a:r>
              <a:rPr lang="sr-Latn-ME" dirty="0" smtClean="0"/>
              <a:t>.godine</a:t>
            </a:r>
            <a:endParaRPr lang="en-US" dirty="0"/>
          </a:p>
        </p:txBody>
      </p:sp>
      <p:pic>
        <p:nvPicPr>
          <p:cNvPr id="8" name="Picture 7" descr="pylonhead1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0" y="1279453"/>
            <a:ext cx="5759152" cy="5273747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9" name="TextBox 8"/>
          <p:cNvSpPr txBox="1"/>
          <p:nvPr/>
        </p:nvSpPr>
        <p:spPr>
          <a:xfrm>
            <a:off x="469900" y="1676400"/>
            <a:ext cx="56261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2800" b="1" dirty="0" smtClean="0"/>
              <a:t>PRIKLjUČENjE mHE </a:t>
            </a:r>
            <a:r>
              <a:rPr lang="en-US" sz="2800" b="1" dirty="0" smtClean="0"/>
              <a:t>JEZER</a:t>
            </a:r>
            <a:r>
              <a:rPr lang="sr-Latn-ME" sz="2800" b="1" dirty="0" smtClean="0"/>
              <a:t>ŠTICE NA ED MREŽU OPŠTINE BERANE</a:t>
            </a:r>
          </a:p>
          <a:p>
            <a:endParaRPr lang="sr-Latn-ME" sz="3200" b="1" dirty="0" smtClean="0"/>
          </a:p>
          <a:p>
            <a:r>
              <a:rPr lang="sr-Latn-ME" sz="2000" b="1" i="1" dirty="0" smtClean="0"/>
              <a:t>Procedura EPCG od 2009. godine</a:t>
            </a:r>
            <a:r>
              <a:rPr lang="en-US" sz="2000" b="1" i="1" dirty="0" smtClean="0"/>
              <a:t>:</a:t>
            </a:r>
            <a:endParaRPr lang="sr-Latn-ME" sz="2000" b="1" i="1" dirty="0" smtClean="0"/>
          </a:p>
          <a:p>
            <a:endParaRPr lang="sr-Latn-ME" sz="2000" b="1" dirty="0" smtClean="0"/>
          </a:p>
          <a:p>
            <a:pPr marL="342900" indent="-342900">
              <a:buFontTx/>
              <a:buChar char="-"/>
            </a:pPr>
            <a:endParaRPr lang="sr-Latn-ME" sz="2000" b="1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sr-Latn-ME" sz="2000" b="1" dirty="0" smtClean="0"/>
              <a:t>Uslovi za priključenje</a:t>
            </a:r>
            <a:endParaRPr lang="en-US" sz="2000" b="1" dirty="0" smtClean="0"/>
          </a:p>
          <a:p>
            <a:endParaRPr lang="sr-Latn-ME" sz="2000" b="1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en-US" sz="2000" b="1" dirty="0" smtClean="0">
                <a:solidFill>
                  <a:srgbClr val="FF0000"/>
                </a:solidFill>
              </a:rPr>
              <a:t>U=10kV S=</a:t>
            </a:r>
            <a:r>
              <a:rPr lang="sr-Latn-ME" sz="2000" b="1" dirty="0" smtClean="0">
                <a:solidFill>
                  <a:srgbClr val="FF0000"/>
                </a:solidFill>
              </a:rPr>
              <a:t>300 kVA cos</a:t>
            </a:r>
            <a:r>
              <a:rPr lang="el-GR" sz="2000" b="1" dirty="0" smtClean="0">
                <a:solidFill>
                  <a:srgbClr val="FF0000"/>
                </a:solidFill>
              </a:rPr>
              <a:t>ϕ</a:t>
            </a:r>
            <a:r>
              <a:rPr lang="en-US" sz="2000" b="1" dirty="0" smtClean="0">
                <a:solidFill>
                  <a:srgbClr val="FF0000"/>
                </a:solidFill>
              </a:rPr>
              <a:t>=0.9</a:t>
            </a:r>
          </a:p>
          <a:p>
            <a:endParaRPr lang="sr-Latn-ME" sz="2000" b="1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sr-Latn-ME" sz="2000" b="1" dirty="0" smtClean="0"/>
              <a:t>Saglasnost za priključenje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sr-Latn-ME" sz="2000" b="1" dirty="0" smtClean="0"/>
              <a:t>Ugovor o priključenju</a:t>
            </a:r>
            <a:endParaRPr lang="sr-Latn-ME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077461" y="6257211"/>
            <a:ext cx="609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</a:t>
            </a:r>
            <a:r>
              <a:rPr lang="sr-Latn-ME" sz="1400" dirty="0"/>
              <a:t>4</a:t>
            </a:r>
            <a:r>
              <a:rPr lang="en-US" sz="1400" dirty="0" smtClean="0"/>
              <a:t>/1</a:t>
            </a:r>
            <a:r>
              <a:rPr lang="sr-Latn-ME" sz="1400" dirty="0" smtClean="0"/>
              <a:t>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7902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3454923" cy="813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381000" y="1219200"/>
            <a:ext cx="8229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334000" y="4572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IV </a:t>
            </a:r>
            <a:r>
              <a:rPr lang="en-US" dirty="0" err="1" smtClean="0"/>
              <a:t>savjetovanje</a:t>
            </a:r>
            <a:r>
              <a:rPr lang="en-US" dirty="0" smtClean="0"/>
              <a:t> CG KO CIGRE</a:t>
            </a:r>
            <a:r>
              <a:rPr lang="sr-Latn-ME" dirty="0" smtClean="0"/>
              <a:t>, </a:t>
            </a:r>
            <a:endParaRPr lang="en-US" dirty="0" smtClean="0"/>
          </a:p>
          <a:p>
            <a:r>
              <a:rPr lang="en-US" dirty="0" err="1" smtClean="0"/>
              <a:t>Igalo</a:t>
            </a:r>
            <a:r>
              <a:rPr lang="sr-Latn-ME" dirty="0" smtClean="0"/>
              <a:t>, </a:t>
            </a:r>
            <a:r>
              <a:rPr lang="en-US" dirty="0" smtClean="0"/>
              <a:t>11-14</a:t>
            </a:r>
            <a:r>
              <a:rPr lang="sr-Latn-ME" dirty="0" smtClean="0"/>
              <a:t>.</a:t>
            </a:r>
            <a:r>
              <a:rPr lang="en-US" dirty="0" smtClean="0"/>
              <a:t>05</a:t>
            </a:r>
            <a:r>
              <a:rPr lang="sr-Latn-ME" dirty="0" smtClean="0"/>
              <a:t>.201</a:t>
            </a:r>
            <a:r>
              <a:rPr lang="en-US" dirty="0" smtClean="0"/>
              <a:t>5</a:t>
            </a:r>
            <a:r>
              <a:rPr lang="sr-Latn-ME" dirty="0" smtClean="0"/>
              <a:t>.godine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447800"/>
            <a:ext cx="7543800" cy="518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219200" y="1676400"/>
            <a:ext cx="60960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</a:rPr>
              <a:t>Karakteristike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sr-Latn-ME" sz="2800" b="1" dirty="0" smtClean="0">
                <a:solidFill>
                  <a:schemeClr val="bg1"/>
                </a:solidFill>
              </a:rPr>
              <a:t>10kV voda</a:t>
            </a:r>
          </a:p>
          <a:p>
            <a:endParaRPr lang="sr-Latn-ME" sz="2000" b="1" dirty="0" smtClean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endParaRPr lang="sr-Latn-ME" sz="2000" b="1" dirty="0" smtClean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endParaRPr lang="sr-Latn-ME" sz="2000" b="1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sr-Latn-ME" sz="2000" b="1" dirty="0" smtClean="0">
                <a:solidFill>
                  <a:schemeClr val="bg1"/>
                </a:solidFill>
              </a:rPr>
              <a:t>Dužina cca. 70km</a:t>
            </a:r>
          </a:p>
          <a:p>
            <a:pPr marL="342900" indent="-342900">
              <a:buFont typeface="Wingdings" pitchFamily="2" charset="2"/>
              <a:buChar char="Ø"/>
            </a:pPr>
            <a:endParaRPr lang="sr-Latn-ME" sz="2000" b="1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sr-Latn-ME" sz="2000" b="1" dirty="0" smtClean="0">
                <a:solidFill>
                  <a:schemeClr val="bg1"/>
                </a:solidFill>
              </a:rPr>
              <a:t>Broj stubnih trafostanica 40 kom. 10/0.4kV</a:t>
            </a:r>
          </a:p>
          <a:p>
            <a:pPr marL="342900" indent="-342900">
              <a:buFont typeface="Wingdings" pitchFamily="2" charset="2"/>
              <a:buChar char="Ø"/>
            </a:pPr>
            <a:endParaRPr lang="sr-Latn-ME" sz="2000" b="1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sr-Latn-ME" sz="2000" b="1" dirty="0" smtClean="0">
                <a:solidFill>
                  <a:schemeClr val="bg1"/>
                </a:solidFill>
              </a:rPr>
              <a:t>Stubovi drveni/betonski</a:t>
            </a:r>
          </a:p>
          <a:p>
            <a:pPr marL="342900" indent="-342900">
              <a:buFont typeface="Wingdings" pitchFamily="2" charset="2"/>
              <a:buChar char="Ø"/>
            </a:pPr>
            <a:endParaRPr lang="sr-Latn-ME" sz="2000" b="1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sr-Latn-ME" sz="2000" b="1" dirty="0" smtClean="0">
                <a:solidFill>
                  <a:schemeClr val="bg1"/>
                </a:solidFill>
              </a:rPr>
              <a:t>Presjek uzeta 35mm2-70mm2</a:t>
            </a:r>
          </a:p>
          <a:p>
            <a:endParaRPr lang="sr-Latn-ME" sz="2000" b="1" dirty="0" smtClean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77461" y="6257211"/>
            <a:ext cx="609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</a:t>
            </a:r>
            <a:r>
              <a:rPr lang="sr-Latn-ME" sz="1400" dirty="0"/>
              <a:t>5</a:t>
            </a:r>
            <a:r>
              <a:rPr lang="en-US" sz="1400" dirty="0" smtClean="0"/>
              <a:t>/1</a:t>
            </a:r>
            <a:r>
              <a:rPr lang="sr-Latn-ME" sz="1400" dirty="0" smtClean="0"/>
              <a:t>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8578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3454923" cy="813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381000" y="1219200"/>
            <a:ext cx="8229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334000" y="4572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IV </a:t>
            </a:r>
            <a:r>
              <a:rPr lang="en-US" dirty="0" err="1" smtClean="0"/>
              <a:t>savjetovanje</a:t>
            </a:r>
            <a:r>
              <a:rPr lang="en-US" dirty="0" smtClean="0"/>
              <a:t> CG KO CIGRE</a:t>
            </a:r>
            <a:r>
              <a:rPr lang="sr-Latn-ME" dirty="0" smtClean="0"/>
              <a:t>, </a:t>
            </a:r>
            <a:endParaRPr lang="en-US" dirty="0" smtClean="0"/>
          </a:p>
          <a:p>
            <a:r>
              <a:rPr lang="en-US" dirty="0" err="1" smtClean="0"/>
              <a:t>Igalo</a:t>
            </a:r>
            <a:r>
              <a:rPr lang="sr-Latn-ME" dirty="0" smtClean="0"/>
              <a:t>, </a:t>
            </a:r>
            <a:r>
              <a:rPr lang="en-US" dirty="0" smtClean="0"/>
              <a:t>11-14</a:t>
            </a:r>
            <a:r>
              <a:rPr lang="sr-Latn-ME" dirty="0" smtClean="0"/>
              <a:t>.</a:t>
            </a:r>
            <a:r>
              <a:rPr lang="en-US" dirty="0" smtClean="0"/>
              <a:t>05</a:t>
            </a:r>
            <a:r>
              <a:rPr lang="sr-Latn-ME" dirty="0" smtClean="0"/>
              <a:t>.201</a:t>
            </a:r>
            <a:r>
              <a:rPr lang="en-US" dirty="0" smtClean="0"/>
              <a:t>5</a:t>
            </a:r>
            <a:r>
              <a:rPr lang="sr-Latn-ME" dirty="0" smtClean="0"/>
              <a:t>.godine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9900" y="1371600"/>
            <a:ext cx="8140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2000" b="1" dirty="0" smtClean="0"/>
              <a:t>Tokovi snaga mHE Jezerštica u 00.00 u periodu 23-28.12.2014 godine</a:t>
            </a:r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71711"/>
            <a:ext cx="7912100" cy="48576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77461" y="6257211"/>
            <a:ext cx="609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</a:t>
            </a:r>
            <a:r>
              <a:rPr lang="sr-Latn-ME" sz="1400" dirty="0"/>
              <a:t>6</a:t>
            </a:r>
            <a:r>
              <a:rPr lang="en-US" sz="1400" dirty="0" smtClean="0"/>
              <a:t>/1</a:t>
            </a:r>
            <a:r>
              <a:rPr lang="sr-Latn-ME" sz="1400" dirty="0" smtClean="0"/>
              <a:t>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6797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3454923" cy="813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381000" y="1219200"/>
            <a:ext cx="8229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334000" y="4572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IV </a:t>
            </a:r>
            <a:r>
              <a:rPr lang="en-US" dirty="0" err="1" smtClean="0"/>
              <a:t>savjetovanje</a:t>
            </a:r>
            <a:r>
              <a:rPr lang="en-US" dirty="0" smtClean="0"/>
              <a:t> CG KO CIGRE</a:t>
            </a:r>
            <a:r>
              <a:rPr lang="sr-Latn-ME" dirty="0" smtClean="0"/>
              <a:t>, </a:t>
            </a:r>
            <a:endParaRPr lang="en-US" dirty="0" smtClean="0"/>
          </a:p>
          <a:p>
            <a:r>
              <a:rPr lang="en-US" dirty="0" err="1" smtClean="0"/>
              <a:t>Igalo</a:t>
            </a:r>
            <a:r>
              <a:rPr lang="sr-Latn-ME" dirty="0" smtClean="0"/>
              <a:t>, </a:t>
            </a:r>
            <a:r>
              <a:rPr lang="en-US" dirty="0" smtClean="0"/>
              <a:t>11-14</a:t>
            </a:r>
            <a:r>
              <a:rPr lang="sr-Latn-ME" dirty="0" smtClean="0"/>
              <a:t>.</a:t>
            </a:r>
            <a:r>
              <a:rPr lang="en-US" dirty="0" smtClean="0"/>
              <a:t>05</a:t>
            </a:r>
            <a:r>
              <a:rPr lang="sr-Latn-ME" dirty="0" smtClean="0"/>
              <a:t>.201</a:t>
            </a:r>
            <a:r>
              <a:rPr lang="en-US" dirty="0" smtClean="0"/>
              <a:t>5</a:t>
            </a:r>
            <a:r>
              <a:rPr lang="sr-Latn-ME" dirty="0" smtClean="0"/>
              <a:t>.godine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9900" y="1371600"/>
            <a:ext cx="8140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2000" b="1" dirty="0" smtClean="0"/>
              <a:t>Tokovi snaga mHE Jezerštica u 12.00 u periodu 23-28.12.2014 godine</a:t>
            </a:r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71710"/>
            <a:ext cx="8229601" cy="48449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77461" y="6257211"/>
            <a:ext cx="609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</a:t>
            </a:r>
            <a:r>
              <a:rPr lang="sr-Latn-ME" sz="1400" dirty="0"/>
              <a:t>7</a:t>
            </a:r>
            <a:r>
              <a:rPr lang="en-US" sz="1400" dirty="0" smtClean="0"/>
              <a:t>/1</a:t>
            </a:r>
            <a:r>
              <a:rPr lang="sr-Latn-ME" sz="1400" dirty="0" smtClean="0"/>
              <a:t>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0581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3454923" cy="813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381000" y="1219200"/>
            <a:ext cx="8229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334000" y="4572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IV </a:t>
            </a:r>
            <a:r>
              <a:rPr lang="en-US" dirty="0" err="1" smtClean="0"/>
              <a:t>savjetovanje</a:t>
            </a:r>
            <a:r>
              <a:rPr lang="en-US" dirty="0" smtClean="0"/>
              <a:t> CG KO CIGRE</a:t>
            </a:r>
            <a:r>
              <a:rPr lang="sr-Latn-ME" dirty="0" smtClean="0"/>
              <a:t>, </a:t>
            </a:r>
            <a:endParaRPr lang="en-US" dirty="0" smtClean="0"/>
          </a:p>
          <a:p>
            <a:r>
              <a:rPr lang="en-US" dirty="0" err="1" smtClean="0"/>
              <a:t>Igalo</a:t>
            </a:r>
            <a:r>
              <a:rPr lang="sr-Latn-ME" dirty="0" smtClean="0"/>
              <a:t>, </a:t>
            </a:r>
            <a:r>
              <a:rPr lang="en-US" dirty="0" smtClean="0"/>
              <a:t>11-14</a:t>
            </a:r>
            <a:r>
              <a:rPr lang="sr-Latn-ME" dirty="0" smtClean="0"/>
              <a:t>.</a:t>
            </a:r>
            <a:r>
              <a:rPr lang="en-US" dirty="0" smtClean="0"/>
              <a:t>05</a:t>
            </a:r>
            <a:r>
              <a:rPr lang="sr-Latn-ME" dirty="0" smtClean="0"/>
              <a:t>.201</a:t>
            </a:r>
            <a:r>
              <a:rPr lang="en-US" dirty="0" smtClean="0"/>
              <a:t>5</a:t>
            </a:r>
            <a:r>
              <a:rPr lang="sr-Latn-ME" dirty="0" smtClean="0"/>
              <a:t>.godine</a:t>
            </a:r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71655"/>
            <a:ext cx="8534400" cy="49784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1371600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2000" b="1" dirty="0" smtClean="0"/>
              <a:t>Faktor snage mHE Jezerštica u 00.00 u periodu 22.12.2014-20.01.2014 godine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77461" y="6257211"/>
            <a:ext cx="609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</a:t>
            </a:r>
            <a:r>
              <a:rPr lang="sr-Latn-ME" sz="1400" dirty="0"/>
              <a:t>8</a:t>
            </a:r>
            <a:r>
              <a:rPr lang="en-US" sz="1400" dirty="0" smtClean="0"/>
              <a:t>/1</a:t>
            </a:r>
            <a:r>
              <a:rPr lang="sr-Latn-ME" sz="1400" dirty="0" smtClean="0"/>
              <a:t>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2520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494</Words>
  <Application>Microsoft Office PowerPoint</Application>
  <PresentationFormat>On-screen Show (4:3)</PresentationFormat>
  <Paragraphs>148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owner</cp:lastModifiedBy>
  <cp:revision>45</cp:revision>
  <dcterms:created xsi:type="dcterms:W3CDTF">2014-10-27T18:33:21Z</dcterms:created>
  <dcterms:modified xsi:type="dcterms:W3CDTF">2015-05-12T09:27:02Z</dcterms:modified>
</cp:coreProperties>
</file>